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1" r:id="rId6"/>
    <p:sldId id="272" r:id="rId7"/>
    <p:sldId id="274" r:id="rId8"/>
    <p:sldId id="273" r:id="rId9"/>
    <p:sldId id="269" r:id="rId10"/>
    <p:sldId id="275" r:id="rId11"/>
    <p:sldId id="260" r:id="rId12"/>
    <p:sldId id="271" r:id="rId13"/>
    <p:sldId id="276" r:id="rId14"/>
    <p:sldId id="264" r:id="rId15"/>
    <p:sldId id="265" r:id="rId16"/>
    <p:sldId id="268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832" autoAdjust="0"/>
  </p:normalViewPr>
  <p:slideViewPr>
    <p:cSldViewPr snapToGrid="0">
      <p:cViewPr varScale="1">
        <p:scale>
          <a:sx n="67" d="100"/>
          <a:sy n="67" d="100"/>
        </p:scale>
        <p:origin x="8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82B88-8A2D-4F9B-8453-66D2FDEA220A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52E62-C233-4752-AC9F-795761701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57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Stricter policies for bookings &gt;150 days: non-refundable deposits or partial payments.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Automated reminders for long-lead time bookings at multiple intervals (e.g., 180, 120, 90 days).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52E62-C233-4752-AC9F-7957617018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20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Encourage special requests: </a:t>
            </a:r>
            <a:r>
              <a:rPr lang="en-US" dirty="0"/>
              <a:t>Provide clear options during booking for customers to make personalized requests, increasing their sense of ownership and reducing cancellations.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Target zero-request customers: </a:t>
            </a:r>
            <a:r>
              <a:rPr lang="en-US" dirty="0"/>
              <a:t>Send follow-up reminders or offers to strengthen their commitment and reduce cancellation risk.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Identify high-value guests &amp; offer tailored services: Treat customers with 2+ special requests as priority bookings, offering tailored services to enhance loyalty.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52E62-C233-4752-AC9F-7957617018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151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For low-price bookings (0–50): Maintain current pricing strategies as customers in this group are highly reliable.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For higher price groups: Implement deposit requirements or stricter cancellation policies to minimize losses.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52E62-C233-4752-AC9F-7957617018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10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However, only a few repeat customers noted compared to first time customers – 926: 35281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Introduce or strengthen loyalty programs.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Offer special discounts or perks to first-time customers 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Engage first-time customers with reminders, flexible policies, and reassurance messaging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52E62-C233-4752-AC9F-79576170180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28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Introduce strict deposit policies or tiered cancellation rules to reduce last-minute cancellations.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Use reminder emails and personalized offers to encourage follow-through.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Allocate more resources and monitoring to the online segment, as it poses the highest risk of cancellations.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52E62-C233-4752-AC9F-7957617018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25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Best Hyperparameters: {'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max_depth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': 30, '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min_samples_leaf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': 1, '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min_samples_split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': 2, '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n_estimators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': 500}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52E62-C233-4752-AC9F-79576170180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872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Continuously retrain model with new data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Expand dataset with customer demographics and marketing data.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Develop interactive dashboards for monitoring.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52E62-C233-4752-AC9F-7957617018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079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6882B-FC7D-2072-96EE-8F6D70918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2893BC-6D82-AB82-39E4-40CEEAE58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31CD8-AC19-3AB9-C0E9-98BFCBC43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3E576-F572-45D4-FDDD-59DDEF9F4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D6FF8-24B0-74E7-F98A-07D5EEA72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0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EB021-27EF-4E73-3A6B-B664132B0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639299-03BB-E74B-53AF-9D89822697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7C9F1-08A5-6F55-AF3C-7404DDB8A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DA4B6-E152-3463-4294-278C180C5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2B3E7-F24C-7EF5-60BE-387BD4D6B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76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411A7C-930F-39DF-7A10-B5B8C514DF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F7570F-833D-9754-471C-D6D44F428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5A664-C211-C186-00E1-157510FFC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24756-C486-D5D4-C4A7-3B401DBFB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840D8-1005-792A-B76F-3FA2D3A27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362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EBE9-3141-EF74-399A-7B57DF060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37257-DEC3-6920-32BC-4E73988C1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D6BFB-7B86-7249-74D1-0F4CCB7FE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FD3EB-B694-3FB2-A9C3-4FD031E4F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23235-1DD8-B9BE-6A30-F54E15DA1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529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A3680-5BAA-D098-6DFC-121BDA09E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B972C-9E2C-33F6-32A1-86222B3E7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B4E40-FF59-65E7-98E6-7B38F7A6E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36BF6-36A1-7F30-1C21-248FA7413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2FE09-606A-E089-9CA1-798889667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1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14B1A-3C91-EE3D-A4BF-305532759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76951-566C-1D3B-05A5-4EF1CBB2CD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39AACE-03A9-5486-9F44-F832119E5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18BDA9-04C5-E2F5-D893-F4D9F2F1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83E50-C493-DC24-E84B-590854A2F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072D0-FDAB-ACF9-AEF6-782E8DF7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83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0C70C-545A-2FD3-5FAE-0C5FED82E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3D9BE4-5002-18E4-DFE0-12DAC6416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B6B5AE-BABB-F409-9D88-D130653A4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F207B9-9BA6-9B7C-8D36-3A5D6CFF0D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E8C301-70A6-35D5-0F33-B87B3F1258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2782A1-A551-1888-53A1-FFBF7E0BE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8C32C7-5154-398E-2E59-4D4ADB8CB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7B8D3E-71E7-D2C3-0565-A0D8C0C00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13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540E1-26DA-71E5-BEEA-DA321DE53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D5BBDB-9376-E2AE-BEA7-417843213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8E3A15-7484-45E3-3C0E-66C1D199C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0989E4-F52B-C77B-95B0-B2669EB04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0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1B05F0-0E11-BE0A-476A-F79E4AB1B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5620B-A70A-7026-521B-DBFBF074D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0C5EEA-E59E-C989-7DF3-7D65D8E1D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48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B29F8-B313-EE9E-9A1C-E47A11265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A1D0B-A2FB-4CFC-FDD3-A351BA6E0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C55E9-69E1-B881-9D99-A95308946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C3C8F7-98B6-D46B-D28C-F339BC409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CFE7F-7CDF-1BCF-BECF-163A781C3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28FBF-0CC8-0A37-780B-E9BB084BA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8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228D-007D-E9E3-08DE-5EFBAAEC2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9AE1C1-4DD5-640A-B9EF-D4B6C977CC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C4496-3F40-ED03-8263-CA790C191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9C181-D2E9-D5CC-4A2E-4113B6048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E84146-B227-4E86-1202-089731291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AEA10B-FA0E-EC9D-3EF1-362A6907D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94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63F7AE-04C8-FC7C-B03D-44468AC9E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1F83E-8FAA-70F5-4E73-3F9264DE4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CC2E9-D878-BBF5-CD6B-E304322147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FCADD-676E-48A0-86D1-43476017CF5E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9D7FB-2088-9234-6E57-9DDB6C25C5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21AC8-084F-0D29-AAE7-47BD865CD8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15B5D-10C9-4ADB-ABE0-1B7C0361E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881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suny-esc-educationalplanning/chapter/rationale-essay-purpose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F48D38-883A-E54D-EC9B-E45F86869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9273" y="549275"/>
            <a:ext cx="5726113" cy="1046162"/>
          </a:xfrm>
        </p:spPr>
        <p:txBody>
          <a:bodyPr>
            <a:noAutofit/>
          </a:bodyPr>
          <a:lstStyle/>
          <a:p>
            <a:r>
              <a:rPr lang="en-US" sz="4000" b="1" dirty="0"/>
              <a:t>Analyzing Booking Trends in the Hospitality Industry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00A133-0B86-D8C2-F485-D2A0555DC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9274" y="2049462"/>
            <a:ext cx="5726113" cy="3811588"/>
          </a:xfrm>
        </p:spPr>
        <p:txBody>
          <a:bodyPr/>
          <a:lstStyle/>
          <a:p>
            <a:r>
              <a:rPr lang="en-US" dirty="0"/>
              <a:t>Predicting Hotel Booking Cancellations with Machine Learning</a:t>
            </a:r>
          </a:p>
          <a:p>
            <a:endParaRPr lang="en-US" dirty="0"/>
          </a:p>
          <a:p>
            <a:r>
              <a:rPr lang="en-US" dirty="0"/>
              <a:t>Nnaemeka Sydney Nwani</a:t>
            </a:r>
          </a:p>
          <a:p>
            <a:endParaRPr lang="en-US" dirty="0"/>
          </a:p>
          <a:p>
            <a:r>
              <a:rPr lang="en-US" dirty="0"/>
              <a:t>Sept 2025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0EE924-6989-8249-5ACB-40E4ACF9A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549275"/>
            <a:ext cx="5143500" cy="531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204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258135-3D01-133A-B770-8106808A5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7D54D-BAFE-97F6-BE66-FE00B66BC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42900"/>
            <a:ext cx="10515600" cy="9001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EDA CNTD.</a:t>
            </a:r>
            <a:br>
              <a:rPr lang="en-US" b="1" dirty="0"/>
            </a:br>
            <a:r>
              <a:rPr lang="en-US" b="1" dirty="0"/>
              <a:t>Relationship between Market Segment Type and Cancellation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5F59C-FF06-5506-357D-C5DB763B7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5162" y="1771651"/>
            <a:ext cx="4572001" cy="4500562"/>
          </a:xfrm>
        </p:spPr>
        <p:txBody>
          <a:bodyPr>
            <a:normAutofit/>
          </a:bodyPr>
          <a:lstStyle/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Online segment drives the majority of cancellations 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Corporate and Complementary segments are highly reliable.</a:t>
            </a:r>
          </a:p>
          <a:p>
            <a:pPr marL="0" indent="0">
              <a:buNone/>
            </a:pPr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A75A5E-203C-3244-0E62-D9B856E39BD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2A26AE-05BD-9B8A-D988-93182F7A2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38" y="1771650"/>
            <a:ext cx="6110288" cy="450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808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6E9AB-BD6D-5FA0-7396-955D804EF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14325"/>
            <a:ext cx="10515600" cy="571500"/>
          </a:xfrm>
        </p:spPr>
        <p:txBody>
          <a:bodyPr/>
          <a:lstStyle/>
          <a:p>
            <a:pPr algn="ctr"/>
            <a:r>
              <a:rPr lang="en-US" b="1" dirty="0"/>
              <a:t>Data Preprocessing and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5AC0E-7952-966D-CBF0-356FFBD1D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85863"/>
            <a:ext cx="5259388" cy="4689475"/>
          </a:xfrm>
        </p:spPr>
        <p:txBody>
          <a:bodyPr>
            <a:normAutofit/>
          </a:bodyPr>
          <a:lstStyle/>
          <a:p>
            <a:r>
              <a:rPr lang="en-US" sz="2000" dirty="0"/>
              <a:t>Data Scaling</a:t>
            </a:r>
          </a:p>
          <a:p>
            <a:endParaRPr lang="en-US" sz="2000" dirty="0"/>
          </a:p>
          <a:p>
            <a:r>
              <a:rPr lang="en-US" sz="2000" dirty="0"/>
              <a:t>Handling Class Imbalance</a:t>
            </a:r>
          </a:p>
          <a:p>
            <a:endParaRPr lang="en-US" sz="2000" dirty="0"/>
          </a:p>
          <a:p>
            <a:r>
              <a:rPr lang="en-US" sz="2000" dirty="0"/>
              <a:t>Data Splitting</a:t>
            </a:r>
          </a:p>
          <a:p>
            <a:endParaRPr lang="en-US" sz="2000" dirty="0"/>
          </a:p>
          <a:p>
            <a:r>
              <a:rPr lang="en-US" sz="2000" dirty="0"/>
              <a:t>Multiple ML Model Training – RFC emerges top</a:t>
            </a:r>
          </a:p>
          <a:p>
            <a:endParaRPr lang="en-US" sz="2000" dirty="0"/>
          </a:p>
          <a:p>
            <a:r>
              <a:rPr lang="en-US" sz="2000" dirty="0"/>
              <a:t>Hyperparameter Tuning  and PCA for dimensionality Reduction</a:t>
            </a:r>
          </a:p>
          <a:p>
            <a:endParaRPr lang="en-US" sz="2000" dirty="0"/>
          </a:p>
          <a:p>
            <a:r>
              <a:rPr lang="en-US" sz="2000" dirty="0" err="1"/>
              <a:t>AutoML</a:t>
            </a:r>
            <a:r>
              <a:rPr lang="en-US" sz="2000" dirty="0"/>
              <a:t> with </a:t>
            </a:r>
            <a:r>
              <a:rPr lang="en-US" sz="2000" dirty="0" err="1"/>
              <a:t>Pycaret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87063A-5893-A438-3201-78B591F02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185863"/>
            <a:ext cx="5060950" cy="4683125"/>
          </a:xfrm>
        </p:spPr>
        <p:txBody>
          <a:bodyPr>
            <a:normAutofit/>
          </a:bodyPr>
          <a:lstStyle/>
          <a:p>
            <a:r>
              <a:rPr lang="en-US" sz="1800" dirty="0"/>
              <a:t>Removed invalid rows (weekend nights + week nights = 0).</a:t>
            </a:r>
          </a:p>
          <a:p>
            <a:endParaRPr lang="en-US" sz="1800" dirty="0"/>
          </a:p>
          <a:p>
            <a:r>
              <a:rPr lang="en-US" sz="1800" dirty="0"/>
              <a:t>Handled outliers: Number of children clipped to max of 3 (only 3 outliers present)</a:t>
            </a:r>
          </a:p>
          <a:p>
            <a:endParaRPr lang="en-US" sz="1800" dirty="0"/>
          </a:p>
          <a:p>
            <a:r>
              <a:rPr lang="en-US" sz="1800" dirty="0"/>
              <a:t>Weekend nights, weekday nights, lead time, average price clipped to upper and lower bounds as appropriate</a:t>
            </a:r>
          </a:p>
          <a:p>
            <a:endParaRPr lang="en-US" sz="1800" dirty="0"/>
          </a:p>
          <a:p>
            <a:r>
              <a:rPr lang="en-US" sz="1800" dirty="0"/>
              <a:t>Dropped unreliable and irrelevant columns (P-C , P-not-C, booking id, date of reservation).</a:t>
            </a:r>
          </a:p>
          <a:p>
            <a:endParaRPr lang="en-US" sz="1800" dirty="0"/>
          </a:p>
          <a:p>
            <a:r>
              <a:rPr lang="en-US" sz="1800" dirty="0"/>
              <a:t>Data Encoding</a:t>
            </a:r>
          </a:p>
        </p:txBody>
      </p:sp>
    </p:spTree>
    <p:extLst>
      <p:ext uri="{BB962C8B-B14F-4D97-AF65-F5344CB8AC3E}">
        <p14:creationId xmlns:p14="http://schemas.microsoft.com/office/powerpoint/2010/main" val="2652192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CE50-332B-D328-2FD7-2E06D14D7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96850"/>
            <a:ext cx="9983787" cy="60325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Model Evaluation And Fine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53675-53CA-9769-E6CA-9BC77435C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4162" y="4343400"/>
            <a:ext cx="4721224" cy="1517650"/>
          </a:xfrm>
        </p:spPr>
        <p:txBody>
          <a:bodyPr>
            <a:normAutofit lnSpcReduction="10000"/>
          </a:bodyPr>
          <a:lstStyle/>
          <a:p>
            <a:r>
              <a:rPr lang="en-US" sz="1600" dirty="0" err="1"/>
              <a:t>parameter_grid</a:t>
            </a:r>
            <a:r>
              <a:rPr lang="en-US" sz="1600" dirty="0"/>
              <a:t> = {'</a:t>
            </a:r>
            <a:r>
              <a:rPr lang="en-US" sz="1600" dirty="0" err="1"/>
              <a:t>n_estimators</a:t>
            </a:r>
            <a:r>
              <a:rPr lang="en-US" sz="1600" dirty="0"/>
              <a:t>’: [50,100,150,200,250,300,350,400,450,500],              </a:t>
            </a:r>
          </a:p>
          <a:p>
            <a:r>
              <a:rPr lang="en-US" sz="1600" dirty="0"/>
              <a:t>'</a:t>
            </a:r>
            <a:r>
              <a:rPr lang="en-US" sz="1600" dirty="0" err="1"/>
              <a:t>max_depth</a:t>
            </a:r>
            <a:r>
              <a:rPr lang="en-US" sz="1600" dirty="0"/>
              <a:t>’: [None,10,20,30,40,50,60,70,80,90],              </a:t>
            </a:r>
          </a:p>
          <a:p>
            <a:r>
              <a:rPr lang="en-US" sz="1600" dirty="0"/>
              <a:t>'</a:t>
            </a:r>
            <a:r>
              <a:rPr lang="en-US" sz="1600" dirty="0" err="1"/>
              <a:t>min_samples_split</a:t>
            </a:r>
            <a:r>
              <a:rPr lang="en-US" sz="1600" dirty="0"/>
              <a:t>’: [2,5,10],              </a:t>
            </a:r>
          </a:p>
          <a:p>
            <a:r>
              <a:rPr lang="en-US" sz="1600" dirty="0"/>
              <a:t>'</a:t>
            </a:r>
            <a:r>
              <a:rPr lang="en-US" sz="1600" dirty="0" err="1"/>
              <a:t>min_samples_leaf</a:t>
            </a:r>
            <a:r>
              <a:rPr lang="en-US" sz="1600" dirty="0"/>
              <a:t>’: [1,2,4]}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FA1F21-C50E-DE58-3361-B756466C4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14" y="1314449"/>
            <a:ext cx="4721224" cy="45466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F86990-41FC-FAE3-2E93-0E13F2D022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4162" y="1314450"/>
            <a:ext cx="4721224" cy="284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269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197E5-9D76-4FBB-9790-4E57056BF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91D2A-7D1E-A0FA-FF88-B6C9A59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96850"/>
            <a:ext cx="9983787" cy="90328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Receiver Operating Characteristics Curve (ROC) And Area Under Curve(AUC)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10117-D296-8C62-2AA5-E24BEDFB5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3676" y="1421780"/>
            <a:ext cx="4811712" cy="4439270"/>
          </a:xfrm>
        </p:spPr>
        <p:txBody>
          <a:bodyPr>
            <a:normAutofit/>
          </a:bodyPr>
          <a:lstStyle/>
          <a:p>
            <a:endParaRPr lang="en-US" sz="1600" dirty="0"/>
          </a:p>
          <a:p>
            <a:r>
              <a:rPr lang="en-US" sz="1600" dirty="0"/>
              <a:t>AUC = 0.97 indicates excellent model performance.</a:t>
            </a:r>
          </a:p>
          <a:p>
            <a:endParaRPr lang="en-US" sz="1600" dirty="0"/>
          </a:p>
          <a:p>
            <a:r>
              <a:rPr lang="en-US" sz="1600" dirty="0"/>
              <a:t>The curve is very close to the top-left corner, showing:</a:t>
            </a:r>
          </a:p>
          <a:p>
            <a:endParaRPr lang="en-US" sz="1600" dirty="0"/>
          </a:p>
          <a:p>
            <a:r>
              <a:rPr lang="en-US" sz="1600" dirty="0"/>
              <a:t>High True Positive Rate (TPR)</a:t>
            </a:r>
          </a:p>
          <a:p>
            <a:endParaRPr lang="en-US" sz="1600" dirty="0"/>
          </a:p>
          <a:p>
            <a:r>
              <a:rPr lang="en-US" sz="1600" dirty="0"/>
              <a:t>Low False Positive Rate (FPR)</a:t>
            </a:r>
          </a:p>
          <a:p>
            <a:endParaRPr lang="en-US" sz="1600" dirty="0"/>
          </a:p>
          <a:p>
            <a:r>
              <a:rPr lang="en-US" sz="1600" dirty="0"/>
              <a:t>The model is highly effective at distinguishing between bookings that will be canceled and those that will not.</a:t>
            </a:r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49B75F-316D-57E6-8D00-3BC5FC389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1421780"/>
            <a:ext cx="5578476" cy="443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769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20CC8-4E9D-39EC-DD08-E4B88D242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60374"/>
            <a:ext cx="10515600" cy="52863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Principal Component Analysis For Dimensionality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F9A3E-0A26-8176-21F0-CF3F9F67F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3599" y="1643063"/>
            <a:ext cx="5411787" cy="4217987"/>
          </a:xfrm>
        </p:spPr>
        <p:txBody>
          <a:bodyPr>
            <a:normAutofit/>
          </a:bodyPr>
          <a:lstStyle/>
          <a:p>
            <a:r>
              <a:rPr lang="en-US" sz="1600" dirty="0"/>
              <a:t>Variances = </a:t>
            </a:r>
          </a:p>
          <a:p>
            <a:r>
              <a:rPr lang="en-US" sz="1600" dirty="0"/>
              <a:t>[0.1,0.15,0.2,0.25,0.3,0.35,0.4,0.45,0.5,0.55,0.6,0.65,0.7,0.75,0.8,0.85,0.9,0.95]</a:t>
            </a:r>
          </a:p>
          <a:p>
            <a:endParaRPr lang="en-US" sz="1600" dirty="0"/>
          </a:p>
          <a:p>
            <a:r>
              <a:rPr lang="en-US" sz="1600" dirty="0"/>
              <a:t>Logistic Regression</a:t>
            </a:r>
          </a:p>
          <a:p>
            <a:r>
              <a:rPr lang="en-US" sz="1600" dirty="0"/>
              <a:t>Random Forest Classifier   - Best Model</a:t>
            </a:r>
          </a:p>
          <a:p>
            <a:r>
              <a:rPr lang="en-US" sz="1600" dirty="0"/>
              <a:t>Gradient Boosting Classifier</a:t>
            </a:r>
          </a:p>
          <a:p>
            <a:r>
              <a:rPr lang="en-US" sz="1600" dirty="0"/>
              <a:t>Ada Boost Classifier</a:t>
            </a:r>
          </a:p>
          <a:p>
            <a:r>
              <a:rPr lang="en-US" sz="1600" dirty="0"/>
              <a:t>SVC</a:t>
            </a:r>
          </a:p>
          <a:p>
            <a:r>
              <a:rPr lang="en-US" sz="1600" dirty="0"/>
              <a:t>K Neighbors Classifier</a:t>
            </a:r>
          </a:p>
          <a:p>
            <a:r>
              <a:rPr lang="en-US" sz="1600" dirty="0"/>
              <a:t>Decision Tree Classifier</a:t>
            </a:r>
          </a:p>
          <a:p>
            <a:r>
              <a:rPr lang="en-US" sz="1600" dirty="0"/>
              <a:t>XGB Classifier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9904DA-AF9E-618B-A051-3BBE9DB13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1643063"/>
            <a:ext cx="4749801" cy="421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26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C9AC7-8AD2-653D-DDE2-0A623B367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28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Automatic Machine Learning using </a:t>
            </a:r>
            <a:r>
              <a:rPr lang="en-US" sz="3200" b="1" dirty="0" err="1"/>
              <a:t>Pycaret</a:t>
            </a:r>
            <a:endParaRPr lang="en-US" sz="3200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74D0C3-296D-550C-2575-35F98470E9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8789" y="1328738"/>
            <a:ext cx="8529636" cy="539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977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8F58B-C9BB-0569-10B5-FF350FA65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68897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Summary / Conclusion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62BA90-278C-7C97-F79A-78951D910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72780"/>
            <a:ext cx="5157787" cy="604837"/>
          </a:xfrm>
        </p:spPr>
        <p:txBody>
          <a:bodyPr/>
          <a:lstStyle/>
          <a:p>
            <a:pPr algn="ctr"/>
            <a:r>
              <a:rPr lang="en-US" b="0" dirty="0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62267-F5D1-754D-C4CE-7443B5833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02644"/>
            <a:ext cx="5157787" cy="3315492"/>
          </a:xfrm>
        </p:spPr>
        <p:txBody>
          <a:bodyPr>
            <a:normAutofit fontScale="92500" lnSpcReduction="10000"/>
          </a:bodyPr>
          <a:lstStyle/>
          <a:p>
            <a:pPr>
              <a:defRPr sz="1800"/>
            </a:pPr>
            <a:r>
              <a:rPr lang="en-US" sz="1600" dirty="0"/>
              <a:t>Higher lead time → higher cancellation likelihood.</a:t>
            </a:r>
          </a:p>
          <a:p>
            <a:pPr>
              <a:defRPr sz="1800"/>
            </a:pPr>
            <a:endParaRPr lang="en-US" sz="1600" dirty="0"/>
          </a:p>
          <a:p>
            <a:pPr>
              <a:defRPr sz="1800"/>
            </a:pPr>
            <a:r>
              <a:rPr lang="en-US" sz="1600" dirty="0"/>
              <a:t>Repeat customers → extremely reliable, far less likely to cancel</a:t>
            </a:r>
          </a:p>
          <a:p>
            <a:pPr>
              <a:defRPr sz="1800"/>
            </a:pPr>
            <a:endParaRPr lang="en-US" sz="1600" dirty="0"/>
          </a:p>
          <a:p>
            <a:pPr>
              <a:defRPr sz="1800"/>
            </a:pPr>
            <a:r>
              <a:rPr lang="en-US" sz="1600" dirty="0"/>
              <a:t>Overall Increase in cancellation rate as average price increases</a:t>
            </a:r>
          </a:p>
          <a:p>
            <a:pPr>
              <a:defRPr sz="1800"/>
            </a:pPr>
            <a:endParaRPr lang="en-US" sz="1600" dirty="0"/>
          </a:p>
          <a:p>
            <a:r>
              <a:rPr lang="en-US" sz="1600" dirty="0"/>
              <a:t>More special requests → greater commitment and lower likelihood of cancellation.</a:t>
            </a:r>
          </a:p>
          <a:p>
            <a:pPr>
              <a:defRPr sz="1800"/>
            </a:pPr>
            <a:endParaRPr lang="en-US" sz="1600" dirty="0"/>
          </a:p>
          <a:p>
            <a:pPr>
              <a:defRPr sz="1800"/>
            </a:pPr>
            <a:r>
              <a:rPr lang="en-US" sz="1600" dirty="0"/>
              <a:t>Model predicts booking cancellations with ~90% accuracy.</a:t>
            </a:r>
          </a:p>
          <a:p>
            <a:pPr>
              <a:defRPr sz="1800"/>
            </a:pPr>
            <a:endParaRPr lang="en-US" sz="1600" dirty="0"/>
          </a:p>
          <a:p>
            <a:pPr marL="0" indent="0">
              <a:buNone/>
              <a:defRPr sz="1800"/>
            </a:pPr>
            <a:endParaRPr lang="en-US" sz="1600" dirty="0"/>
          </a:p>
          <a:p>
            <a:pPr>
              <a:defRPr sz="1800"/>
            </a:pPr>
            <a:endParaRPr lang="en-US" sz="1600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57C601D-B96D-168A-4165-8277B36EFF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72779"/>
            <a:ext cx="5183188" cy="604837"/>
          </a:xfrm>
        </p:spPr>
        <p:txBody>
          <a:bodyPr/>
          <a:lstStyle/>
          <a:p>
            <a:pPr algn="ctr"/>
            <a:r>
              <a:rPr lang="en-US" b="0" dirty="0"/>
              <a:t>RECOMMENDATIONS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73450C-B8EE-6115-C16A-0095C9E33D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02644"/>
            <a:ext cx="5183188" cy="331549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Stricter policies for bookings &gt;150 days </a:t>
            </a:r>
            <a:r>
              <a:rPr lang="en-US" sz="1600" dirty="0" err="1"/>
              <a:t>e.g</a:t>
            </a:r>
            <a:r>
              <a:rPr lang="en-US" sz="1600" dirty="0"/>
              <a:t> non-refundable deposits or partial payments.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Introduce or strengthen loyalty programs.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Implement deposit requirements or stricter cancellation policies to minimize loss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Encourage special requests and target zero-request customers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Integrate model into real-time booking systems.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72BFB9A-E5A6-1A60-E688-883C726A0BF6}"/>
              </a:ext>
            </a:extLst>
          </p:cNvPr>
          <p:cNvSpPr txBox="1">
            <a:spLocks/>
          </p:cNvSpPr>
          <p:nvPr/>
        </p:nvSpPr>
        <p:spPr>
          <a:xfrm>
            <a:off x="868363" y="5830092"/>
            <a:ext cx="10225088" cy="604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latin typeface="+mn-lt"/>
              </a:rPr>
              <a:t>These measures would reduce cancellations, and also enable proactive resource allocation and revenue optimization.</a:t>
            </a:r>
          </a:p>
          <a:p>
            <a:pPr algn="ctr"/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9000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DCEE474-257C-7373-31DA-3391D7DDC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3"/>
            <a:ext cx="10515600" cy="5792789"/>
          </a:xfrm>
        </p:spPr>
        <p:txBody>
          <a:bodyPr>
            <a:noAutofit/>
          </a:bodyPr>
          <a:lstStyle/>
          <a:p>
            <a:r>
              <a:rPr lang="en-US" sz="8000" dirty="0"/>
              <a:t>Thank you for listening!!!</a:t>
            </a:r>
          </a:p>
        </p:txBody>
      </p:sp>
    </p:spTree>
    <p:extLst>
      <p:ext uri="{BB962C8B-B14F-4D97-AF65-F5344CB8AC3E}">
        <p14:creationId xmlns:p14="http://schemas.microsoft.com/office/powerpoint/2010/main" val="1025033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6F5C2-563C-F06B-62FB-11DF5A79F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42901"/>
            <a:ext cx="10515600" cy="654049"/>
          </a:xfrm>
        </p:spPr>
        <p:txBody>
          <a:bodyPr/>
          <a:lstStyle/>
          <a:p>
            <a:pPr algn="ctr"/>
            <a:r>
              <a:rPr lang="en-US" b="1" dirty="0"/>
              <a:t>Business Context /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ABC56-1E57-D5C7-3988-0FD4682A3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2150" y="1443039"/>
            <a:ext cx="5583238" cy="4418012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Hotel Haven Overview:</a:t>
            </a:r>
          </a:p>
          <a:p>
            <a:endParaRPr lang="en-US" dirty="0"/>
          </a:p>
          <a:p>
            <a:r>
              <a:rPr lang="en-US" dirty="0"/>
              <a:t>Luxury hotel chain, multiple locations.</a:t>
            </a:r>
          </a:p>
          <a:p>
            <a:endParaRPr lang="en-US" dirty="0"/>
          </a:p>
          <a:p>
            <a:r>
              <a:rPr lang="en-US" dirty="0"/>
              <a:t>Offers various room types, meal plans, and parking options.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Problem Statement:</a:t>
            </a:r>
          </a:p>
          <a:p>
            <a:endParaRPr lang="en-US" dirty="0"/>
          </a:p>
          <a:p>
            <a:r>
              <a:rPr lang="en-US" dirty="0"/>
              <a:t>High cancellation rates → revenue loss + inefficient resource allocation.</a:t>
            </a:r>
          </a:p>
          <a:p>
            <a:endParaRPr lang="en-US" dirty="0"/>
          </a:p>
          <a:p>
            <a:r>
              <a:rPr lang="en-US" dirty="0"/>
              <a:t>No reliable system to predict cancellations.</a:t>
            </a:r>
          </a:p>
          <a:p>
            <a:endParaRPr lang="en-US" dirty="0"/>
          </a:p>
          <a:p>
            <a:r>
              <a:rPr lang="en-US" dirty="0"/>
              <a:t>Leads to overstaffing, inventory mismanagement, and poor guest experience.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C7E2CE-9DB6-F7DE-DE57-6131B83A2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74" y="1443040"/>
            <a:ext cx="4678364" cy="441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39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CBD-0869-169D-E7E4-B1854457C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342901"/>
            <a:ext cx="10518776" cy="654050"/>
          </a:xfrm>
        </p:spPr>
        <p:txBody>
          <a:bodyPr/>
          <a:lstStyle/>
          <a:p>
            <a:pPr algn="ctr"/>
            <a:r>
              <a:rPr lang="en-US" b="1" dirty="0"/>
              <a:t>Project Rationale/Objectives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99086-CA45-59C8-2621-112494CCD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9262" y="1565327"/>
            <a:ext cx="5826125" cy="429572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Understand booking behavior to uncover cancellation patterns.</a:t>
            </a:r>
          </a:p>
          <a:p>
            <a:endParaRPr lang="en-US" dirty="0"/>
          </a:p>
          <a:p>
            <a:r>
              <a:rPr lang="en-US" dirty="0"/>
              <a:t>Identify key factors that influence cancellations:</a:t>
            </a:r>
          </a:p>
          <a:p>
            <a:endParaRPr lang="en-US" dirty="0"/>
          </a:p>
          <a:p>
            <a:r>
              <a:rPr lang="en-US" dirty="0"/>
              <a:t>Lead time, room type, market segment, price, etc.</a:t>
            </a:r>
          </a:p>
          <a:p>
            <a:endParaRPr lang="en-US" dirty="0"/>
          </a:p>
          <a:p>
            <a:r>
              <a:rPr lang="en-US" dirty="0"/>
              <a:t>Build a machine learning model to predict cancellations.</a:t>
            </a:r>
          </a:p>
          <a:p>
            <a:endParaRPr lang="en-US" dirty="0"/>
          </a:p>
          <a:p>
            <a:r>
              <a:rPr lang="en-US" dirty="0"/>
              <a:t>Enable data-driven decisions to improve operations and retention.</a:t>
            </a:r>
          </a:p>
        </p:txBody>
      </p:sp>
      <p:pic>
        <p:nvPicPr>
          <p:cNvPr id="5" name="Picture 4" descr="A group of colorful question marks&#10;&#10;AI-generated content may be incorrect.">
            <a:extLst>
              <a:ext uri="{FF2B5EF4-FFF2-40B4-BE49-F238E27FC236}">
                <a16:creationId xmlns:a16="http://schemas.microsoft.com/office/drawing/2014/main" id="{C9C1E9A7-4BBC-3DB0-7ABC-367962A1F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6612" y="1565327"/>
            <a:ext cx="4549776" cy="429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34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DA5BB-5BE9-2D2A-C617-961839E6F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571" y="342900"/>
            <a:ext cx="10589817" cy="654050"/>
          </a:xfrm>
        </p:spPr>
        <p:txBody>
          <a:bodyPr/>
          <a:lstStyle/>
          <a:p>
            <a:pPr algn="ctr"/>
            <a:r>
              <a:rPr lang="en-US" b="1" dirty="0"/>
              <a:t>Dataset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4D9C4-E004-5F4B-9ACC-A3E38BDA4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4229" y="1435096"/>
            <a:ext cx="6172200" cy="4905381"/>
          </a:xfrm>
        </p:spPr>
        <p:txBody>
          <a:bodyPr>
            <a:normAutofit/>
          </a:bodyPr>
          <a:lstStyle/>
          <a:p>
            <a:r>
              <a:rPr lang="en-US" sz="1600" dirty="0"/>
              <a:t>36,285 total bookings on record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No missing values. No duplicates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36,207 valid bookings. 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78 invalid bookings  (weekend nights + week nights = 0)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33% of valid bookings Cancelled vs 67% Not Cancelled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66899-BB8E-9CD1-BC22-404489EAA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80" y="1447797"/>
            <a:ext cx="4286250" cy="24399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D8364E-1C61-E9CD-BD58-9FF81B65C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571" y="4084631"/>
            <a:ext cx="4080669" cy="225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332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ABDDC-267F-AB13-3E02-F95857249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7318"/>
            <a:ext cx="10515601" cy="85169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Data Cleaning and Exploratory Data Analysis (EDA)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48546-8521-0CB5-4BF7-2C59368C3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3638" y="1500187"/>
            <a:ext cx="5111750" cy="4360863"/>
          </a:xfrm>
        </p:spPr>
        <p:txBody>
          <a:bodyPr>
            <a:normAutofit/>
          </a:bodyPr>
          <a:lstStyle/>
          <a:p>
            <a:r>
              <a:rPr lang="en-US" sz="1600" dirty="0"/>
              <a:t>Removed invalid rows (weekend nights + week nights = 0).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sz="1600" dirty="0"/>
              <a:t>Booking status encoded to integer to enable correlation mapping</a:t>
            </a:r>
          </a:p>
          <a:p>
            <a:endParaRPr lang="en-US" sz="1600" dirty="0"/>
          </a:p>
          <a:p>
            <a:r>
              <a:rPr lang="en-US" sz="1600" dirty="0"/>
              <a:t>Correlation heatmap of features vs cancellations →</a:t>
            </a:r>
          </a:p>
          <a:p>
            <a:endParaRPr lang="en-US" sz="1600" dirty="0"/>
          </a:p>
          <a:p>
            <a:r>
              <a:rPr lang="en-US" sz="1600" dirty="0"/>
              <a:t>Highlighted significant relationship between lead time and cancellations</a:t>
            </a:r>
          </a:p>
          <a:p>
            <a:endParaRPr lang="en-US" sz="1600" dirty="0"/>
          </a:p>
          <a:p>
            <a:r>
              <a:rPr lang="en-US" sz="1600" dirty="0"/>
              <a:t>Repeated bookings, Average Price and Special requests also showed some relationship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E2D1EB-C931-FCB9-4CEF-40311774D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0E2D43-FF23-5792-2D64-A4EFE71C6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93" y="1500187"/>
            <a:ext cx="6082145" cy="471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303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C681C-C07C-68CD-E0A1-3F6F82465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82A3-C1A8-99A3-CDA9-57920579C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563" y="342900"/>
            <a:ext cx="10283825" cy="81438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Further EDA</a:t>
            </a:r>
            <a:br>
              <a:rPr lang="en-US" b="1" dirty="0"/>
            </a:br>
            <a:r>
              <a:rPr lang="en-US" b="1" dirty="0"/>
              <a:t>Relationship Between </a:t>
            </a:r>
            <a:r>
              <a:rPr lang="en-US" b="1" dirty="0" err="1"/>
              <a:t>LeadTime</a:t>
            </a:r>
            <a:r>
              <a:rPr lang="en-US" b="1" dirty="0"/>
              <a:t> and Cancellation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AFE4C-3D6A-E643-250F-066C9C56D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5163" y="1471613"/>
            <a:ext cx="4340224" cy="4389437"/>
          </a:xfrm>
        </p:spPr>
        <p:txBody>
          <a:bodyPr>
            <a:normAutofit/>
          </a:bodyPr>
          <a:lstStyle/>
          <a:p>
            <a:endParaRPr lang="en-US" sz="1600" dirty="0"/>
          </a:p>
          <a:p>
            <a:r>
              <a:rPr lang="en-US" sz="1600" dirty="0"/>
              <a:t>Steady increase in cancellation rate as lead time grows, with a sharp spike beyond 150 days. 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Short-lead time bookings (&lt;60 days) are highly reliable.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Higher lead time → higher cancellation likelihood.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6FB684-43D1-BA68-942D-FB31F15E4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12" y="1471613"/>
            <a:ext cx="5735638" cy="438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462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15BB8-CDF1-1A0C-6BFC-E4BCD163C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25034-C10D-ACB8-A144-720E728DE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42888"/>
            <a:ext cx="10515600" cy="8683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EDA CNTD.</a:t>
            </a:r>
            <a:br>
              <a:rPr lang="en-US" b="1" dirty="0"/>
            </a:br>
            <a:r>
              <a:rPr lang="en-US" b="1" dirty="0"/>
              <a:t>Relationship between Special Requests and Cancellation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12F9C-CAAE-F900-849C-BAAC90A8F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5162" y="1514475"/>
            <a:ext cx="4572001" cy="4757738"/>
          </a:xfrm>
        </p:spPr>
        <p:txBody>
          <a:bodyPr>
            <a:normAutofit/>
          </a:bodyPr>
          <a:lstStyle/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More special requests = greater commitment and lower likelihood of cancellation.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3E29D-E9C6-11F1-A1F2-61CE6155982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4715C1-5479-7F43-5D1A-166741E62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50" y="1514474"/>
            <a:ext cx="6439799" cy="475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25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77A20-A415-9758-3B97-8D49E299B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503D1-3118-34A2-279E-90B79CADD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42900"/>
            <a:ext cx="10515600" cy="939801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EDA CNTD.</a:t>
            </a:r>
            <a:br>
              <a:rPr lang="en-US" b="1" dirty="0"/>
            </a:br>
            <a:r>
              <a:rPr lang="en-US" b="1" dirty="0"/>
              <a:t>Relationship between Average Price and Cancellation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ED16D-9E37-A7FD-D090-578ABFE61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5162" y="1685925"/>
            <a:ext cx="4572001" cy="4586287"/>
          </a:xfrm>
        </p:spPr>
        <p:txBody>
          <a:bodyPr>
            <a:normAutofit/>
          </a:bodyPr>
          <a:lstStyle/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Lowest price group (0–50) display very low cancellation rate – only 5%, showing strong commitment from budget-conscious customers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Overall Increase in cancellation rate as price increase</a:t>
            </a:r>
          </a:p>
          <a:p>
            <a:pPr marL="0" indent="0">
              <a:buNone/>
            </a:pPr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ECCBB-7500-89A8-B690-AB316D224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34AA41-2A21-4848-CF7F-832932413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46" y="1685925"/>
            <a:ext cx="6325483" cy="458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674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4A2C3-8920-D0A5-3049-5DE60E2A9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EC11-3FB1-1A60-239E-C4B0DB2B3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84610"/>
            <a:ext cx="10515600" cy="934345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EDA CNTD.</a:t>
            </a:r>
            <a:br>
              <a:rPr lang="en-US" b="1" dirty="0"/>
            </a:br>
            <a:r>
              <a:rPr lang="en-US" b="1" dirty="0"/>
              <a:t>Relationship between Repeated Booking Status and Cancellation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82A3F-3C94-93CF-568C-308C73ED6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5162" y="1757363"/>
            <a:ext cx="4340225" cy="4103687"/>
          </a:xfrm>
        </p:spPr>
        <p:txBody>
          <a:bodyPr>
            <a:normAutofit/>
          </a:bodyPr>
          <a:lstStyle/>
          <a:p>
            <a:endParaRPr lang="en-US" sz="1600" dirty="0"/>
          </a:p>
          <a:p>
            <a:r>
              <a:rPr lang="en-US" sz="1600" dirty="0"/>
              <a:t>First-time customers have a higher cancellation rate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sz="1600" dirty="0"/>
              <a:t>Repeat customers → extremely reliable, far less likely to cancel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Strong correlation between customer loyalty and booking reliability: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4B0B49-0E90-D6C4-3667-6C196F997E1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4C4B7-15B4-74E8-5E51-303C66BD6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20" y="1514474"/>
            <a:ext cx="6525536" cy="459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16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2965</TotalTime>
  <Words>1054</Words>
  <Application>Microsoft Office PowerPoint</Application>
  <PresentationFormat>Widescreen</PresentationFormat>
  <Paragraphs>208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Analyzing Booking Trends in the Hospitality Industry</vt:lpstr>
      <vt:lpstr>Business Context / Introduction</vt:lpstr>
      <vt:lpstr>Project Rationale/Objectives</vt:lpstr>
      <vt:lpstr>Dataset Overview</vt:lpstr>
      <vt:lpstr>Data Cleaning and Exploratory Data Analysis (EDA)</vt:lpstr>
      <vt:lpstr>Further EDA Relationship Between LeadTime and Cancellation Rate</vt:lpstr>
      <vt:lpstr>EDA CNTD. Relationship between Special Requests and Cancellation Rate</vt:lpstr>
      <vt:lpstr>EDA CNTD. Relationship between Average Price and Cancellation Rate</vt:lpstr>
      <vt:lpstr>EDA CNTD. Relationship between Repeated Booking Status and Cancellation</vt:lpstr>
      <vt:lpstr>EDA CNTD. Relationship between Market Segment Type and Cancellation Rate</vt:lpstr>
      <vt:lpstr>Data Preprocessing and Feature Engineering</vt:lpstr>
      <vt:lpstr>Model Evaluation And Fine Tuning</vt:lpstr>
      <vt:lpstr>Receiver Operating Characteristics Curve (ROC) And Area Under Curve(AUC)</vt:lpstr>
      <vt:lpstr>Principal Component Analysis For Dimensionality Reduction</vt:lpstr>
      <vt:lpstr>Automatic Machine Learning using Pycaret</vt:lpstr>
      <vt:lpstr>Summary / Conclusion</vt:lpstr>
      <vt:lpstr>Thank you for listening!!!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Mekusyd Limited</dc:creator>
  <cp:lastModifiedBy>Mekusyd Limited</cp:lastModifiedBy>
  <cp:revision>9</cp:revision>
  <dcterms:created xsi:type="dcterms:W3CDTF">2025-09-25T13:24:19Z</dcterms:created>
  <dcterms:modified xsi:type="dcterms:W3CDTF">2025-10-06T06:14:28Z</dcterms:modified>
</cp:coreProperties>
</file>

<file path=docProps/thumbnail.jpeg>
</file>